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1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81" r:id="rId121"/>
    <p:sldId id="377" r:id="rId122"/>
    <p:sldId id="378" r:id="rId123"/>
    <p:sldId id="379" r:id="rId124"/>
    <p:sldId id="380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63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93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0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69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93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34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7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3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68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95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6048A-8167-47BA-9BC5-F60332B19D2D}" type="datetimeFigureOut">
              <a:rPr lang="ko-KR" altLang="en-US" smtClean="0"/>
              <a:t>2022-01-03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FE56C-9D28-4E6E-973D-0F50194381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77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jp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>
            <a:extLst>
              <a:ext uri="{FF2B5EF4-FFF2-40B4-BE49-F238E27FC236}">
                <a16:creationId xmlns:a16="http://schemas.microsoft.com/office/drawing/2014/main" id="{4563CCEE-BDDF-438B-B910-0E157DF9260B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0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모두의 리눅스</a:t>
            </a:r>
            <a:endParaRPr lang="ko-KR" altLang="ko-KR" sz="8000" dirty="0">
              <a:solidFill>
                <a:schemeClr val="tx1">
                  <a:lumMod val="50000"/>
                </a:schemeClr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81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0765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다음처럼 셸에서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입력하고        를 누르면 프롬프트가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아직 커맨드 라인의 입력이 끝나지 않은 프롬프트로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세컨더리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프롬프트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표시되는 프롬프트의 문자를 셸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PS2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설정할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2B1C7-1918-4FA6-B604-8361D293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09" y="1977224"/>
            <a:ext cx="419100" cy="219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EF148F-7E77-4641-B6E6-437FCA230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53" y="2277043"/>
            <a:ext cx="71532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45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-z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연산자로 인자 지정 여부에 따라 다른 종료 상태를 반환하고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인자를 지정하지 않으면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반환하고 종료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F0F45-60D2-4010-A9ED-AD3B47134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80" y="2753687"/>
            <a:ext cx="7086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61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예에서는 인자를 지정하지 않으면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종료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종료 상태를 적절히 반환하면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프로그램에서 이 셸 스크립트를 호출했을 때 적절히 에러 처리를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4316401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값 없이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사용하면 셸 스크립트에서 마지막으로 실행한 명령어의 종료 상태가 반환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아무것도 지정하지 않아서 그 전에 실행된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종료 상태가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exit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의해 반환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0AEA0-608E-42AB-A053-2D233E5B3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0" y="2961445"/>
            <a:ext cx="7105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9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인자로 지정한 파일이나 디렉터리의 개요를 출력하는 셸 스크립트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summary.sh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구체적으로 다음과 같은 기능을 구현할 것</a:t>
            </a:r>
          </a:p>
          <a:p>
            <a:pPr marL="457200" lvl="1" indent="0">
              <a:buNone/>
            </a:pP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인자로 지정한 경로가 일반 파일인지 디렉터리인지 표시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디렉터리면 그 안의 파일 목록을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일반 파일이라면 파일의 첫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행을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ECF3C3-33EC-40C9-B031-ACA7BEC1E520}"/>
              </a:ext>
            </a:extLst>
          </p:cNvPr>
          <p:cNvSpPr/>
          <p:nvPr/>
        </p:nvSpPr>
        <p:spPr>
          <a:xfrm>
            <a:off x="1359017" y="3414321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7DB7A6-B1EB-4359-B7DE-6EBEFF1AD979}"/>
              </a:ext>
            </a:extLst>
          </p:cNvPr>
          <p:cNvSpPr/>
          <p:nvPr/>
        </p:nvSpPr>
        <p:spPr>
          <a:xfrm>
            <a:off x="1360415" y="3659000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5E1044-7453-47C4-922C-51B5ECBA6A12}"/>
              </a:ext>
            </a:extLst>
          </p:cNvPr>
          <p:cNvSpPr/>
          <p:nvPr/>
        </p:nvSpPr>
        <p:spPr>
          <a:xfrm>
            <a:off x="1361813" y="3962402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43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스크립트는 다음과 같음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FF9FAEB-02DC-435D-80F9-58CFBC5D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52" y="2302603"/>
            <a:ext cx="7077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87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셸 스크립트를 파일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etc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/passwd)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디렉터리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(/home)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인자로 지정하여 실행해 보면 다음과 같음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99F780-9DE1-4582-97B2-7F006BAEE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97" y="2537089"/>
            <a:ext cx="70485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63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E66FD2-41EA-456D-8358-E03173557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35" y="1977049"/>
            <a:ext cx="70866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8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공백이나 탭으로 구분된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단어 리스트에 대해 반복 처리를 수행하는 구문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작성하면 리스트의 요소별로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done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사이에 입력된 처리가 실행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변수에는 리스트의 각 요소의 값이 대입되며 반복 처리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5D021C-01A7-4AB0-95F0-C3FA2CDFD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06" y="2538631"/>
            <a:ext cx="70961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34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단순한 예로 동작을 살펴보자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aaa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bbb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ccc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요소 세 개를 차례로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71F0C-E07C-4606-BD69-4A9D9A91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81" y="2556021"/>
            <a:ext cx="71151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00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017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리스트에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 확장을 사용할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현재 디렉터리의 모든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html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대해 동일 처리를 수행하려면 *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.html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288AF2-4716-41CA-A38D-4E667DBF4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78" y="2263367"/>
            <a:ext cx="71342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62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0765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세컨더리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프롬프트에서도 계속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입력하지 않은 채        를 누르면 전체 커맨드 라인이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BCB508-3C87-4987-A22E-A11203F05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43" y="2245671"/>
            <a:ext cx="419100" cy="219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85F908-B3CD-4151-A8A6-8245FDF3F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50" y="2550864"/>
            <a:ext cx="71437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685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017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현재 디렉터리 안의 모든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html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첫 번째 행을 출력하는 스크립트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문에서 경로 확장을 사용하고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1B4449-F445-4323-9D11-73F84AF40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79" y="2557462"/>
            <a:ext cx="22002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69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0172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치환을 사용할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명령어를 사용해 보자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C31BC4-3EA9-4EB7-B8CF-7C28D672F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28" y="2597922"/>
            <a:ext cx="7077075" cy="923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A8F9ED-C25B-4445-A477-7A9EB6071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28" y="3629090"/>
            <a:ext cx="71151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856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seq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문에서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5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까지의 숫자를 이용해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0001.txt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0005.txt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까지의 파일을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touch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만듦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02553-D576-4C34-B8B5-EE2E3E101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20" y="2780688"/>
            <a:ext cx="71056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78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12DC06-AD21-4ACF-973D-E7FC91105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60" y="1981549"/>
            <a:ext cx="7096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153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커맨드 라인 인자와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문의 리스트에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지정하면 모든 커맨드 라인 인자에 대해 동일한 처리를 수행할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문으로 커맨드 라인 인자를 처리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86C4B8-9095-48C4-9869-DFCAA9D46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47" y="3054597"/>
            <a:ext cx="71151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988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모든 커맨드 라인 인자가 차례로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F27EDB-31A9-4EF3-8E01-BF8F8C82F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41" y="2300331"/>
            <a:ext cx="7124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20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함께 사용하는 경우가 많아서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 &lt;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생략하면 자동으로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리스트로 지정됨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두 표현은 동일한 의미를 가짐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코드의 가독성을 높이고 혼란을 방지하기 위해 생략하지 말고 전부 입력하는 것이 좋음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91B261-720A-42EF-8A69-25E72A6B3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83" y="2804064"/>
            <a:ext cx="18573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17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연습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작성한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summary.sh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하나의 파일만 대상으로 동작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문을 사용하여 여러 파일에 대해 동작하도록 수정해 보자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AE51AF-49B8-4926-8FE0-E676C35B8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89" y="2818701"/>
            <a:ext cx="6758226" cy="381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394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for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사용하면 다음과 같이 파일 여러 개를 인자로 지정할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59FBC3-1A9F-4E55-A1A1-F6FA2E3BF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00" y="2343238"/>
            <a:ext cx="70866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95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지정한 문자열의 패턴에 따라 분기할 수 있는 제어 구조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사용법은 다음과 같음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패턴과 세미콜론 사이에 실행하고자 하는 처리를 작성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패턴은 언제나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끝나야 함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문의 마지막은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거꾸로한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esac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끝남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패턴 개수에는 제한이 없음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677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9926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파인프라인으로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명령어를 연결할 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       를 누르면 여러 행에 걸쳐 한 커맨드 라인을 입력할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입력할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행에 걸쳐 입력하면 가독성이 좋아져 실수도 많이 줄어듦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E7671BF-B1AE-4F2E-B1D9-C34FF6067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99" y="1968835"/>
            <a:ext cx="419100" cy="219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90296A-7703-42F3-9D84-8DA816460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66" y="2788596"/>
            <a:ext cx="11430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691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448B56-58E5-4955-813D-32AF536CA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71" y="1975432"/>
            <a:ext cx="7067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224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문은 패턴을 차례로 확인하다 일치하는 패턴이 있으면 처리를 실행</a:t>
            </a:r>
          </a:p>
          <a:p>
            <a:pPr lvl="1"/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어느 패턴에도 일치하지 않으면 아무것도 실행하지 않고 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문을 벗어남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0221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인자로 지정한 파일이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끝나면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less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.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끝나면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둘 다 아니면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not supported file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인자를 담고 있는 위치 파라미터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문에서 지정하여 패턴 분기를 수행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808A5C-1451-4B10-A80A-9B471AA9E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15" y="2838260"/>
            <a:ext cx="3070982" cy="357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549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문자열에 대한 패턴 분기는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문보다는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문을 사용하는 것이 더 편리함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패턴을 지정할 때 와일드카드를 지정할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*는 임의의 문자열을 의미하며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임의의 한 문자를 의미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예에서는 마지막 패턴으로 *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지정했음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여기서의 *는 빈 문자열을 포함하여 모든 문자열 패턴을 의미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패턴에도 해당하지 않는 경우를 지정하기 위해 사용</a:t>
            </a:r>
          </a:p>
        </p:txBody>
      </p:sp>
    </p:spTree>
    <p:extLst>
      <p:ext uri="{BB962C8B-B14F-4D97-AF65-F5344CB8AC3E}">
        <p14:creationId xmlns:p14="http://schemas.microsoft.com/office/powerpoint/2010/main" val="32289515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case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외에도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사용하면 여러 패턴을 기술할 수도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기술한 여러 패턴 중 한 패턴에 일치하면 블록의 내용이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예는 커맨드 라인 인자에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start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stop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둘 중 하나가 지정되면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OK,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5473B4-9161-4E85-8C5F-171AD6C86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06" y="3046467"/>
            <a:ext cx="6921093" cy="35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34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1670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문은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지정한 조건이 참일 동안에만 반복하여 처리를 실행하는 제어 구문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23C107-7F7D-4829-AAC4-69423B62C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72" y="2319381"/>
            <a:ext cx="70675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23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89221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뒤에는 명령어가 옴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문과 마찬가지로 명령어의 종료 상태가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done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사이에 입력된 처리를 실행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뒤에는 보통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문과 마찬가지로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의한 조건식이 옴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4362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7476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예는 셸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이하일 동안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값을 출력하고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더하는 동작을 반복하고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2E1892-959C-4789-B74C-D722BDC6D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51" y="2512415"/>
            <a:ext cx="70961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04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7476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실행하면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10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이하의 홀수가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코드에서는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$((i+2))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산술 연산자를 사용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005FFC-26C2-4062-A7DC-2560975E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541" y="2300025"/>
            <a:ext cx="71247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621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산술 연산자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기반의 셸 스크립트에서는 간단한 산술 연산에 대해서도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외부 명령어를 사용해야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더하려면 다음과 같이 기술해야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위와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사용하면 매번 외부 명령어를 호출하기 때문에 처리 속도가 느려지고 가독성도 떨어짐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2B8581-7BC7-4740-9436-DF25C8F20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15" y="3072774"/>
            <a:ext cx="13525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80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주석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안에 주석을 남길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주석은 주로 코드의 동작에 대한 설명을 기록할 때 사용하며 실행에 포함되지는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주석을 잘 남기면 다른 사람이 코드를 쉽게 이해할 수 있을 뿐만 아니라 훗날 자기 자신이 코드를 다시 봤을 때도 도움이 됨</a:t>
            </a:r>
          </a:p>
        </p:txBody>
      </p:sp>
    </p:spTree>
    <p:extLst>
      <p:ext uri="{BB962C8B-B14F-4D97-AF65-F5344CB8AC3E}">
        <p14:creationId xmlns:p14="http://schemas.microsoft.com/office/powerpoint/2010/main" val="42140901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이에 반해 배시에서는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$(())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사용하여 산술 연산을 쓸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셸 변수에 추가로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붙이지 않아도 됨</a:t>
            </a:r>
          </a:p>
        </p:txBody>
      </p:sp>
    </p:spTree>
    <p:extLst>
      <p:ext uri="{BB962C8B-B14F-4D97-AF65-F5344CB8AC3E}">
        <p14:creationId xmlns:p14="http://schemas.microsoft.com/office/powerpoint/2010/main" val="41491371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76101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while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몇 가지 사용 예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산술 연산자는 가독성이 좋고 처리 속도도 빠르므로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적극적으로 사용하는 것을 추천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D12EEB-970A-41F8-B8CB-3C5D70EEC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46" y="2300681"/>
            <a:ext cx="708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1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16.7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셸 함수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462609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작성하다 보면 똑같은 처리를 여러 곳에서 중복하여 입력하는 경우가 생김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중복되는 처리를 함수로 정의해 놓으면 코드가 훨씬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깔끔해짐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함수는 별명과 비슷하여 한번 정의해 두면 함수 이름만으로 정의한 처리를 수행할 수 있게 됨</a:t>
            </a:r>
          </a:p>
        </p:txBody>
      </p:sp>
    </p:spTree>
    <p:extLst>
      <p:ext uri="{BB962C8B-B14F-4D97-AF65-F5344CB8AC3E}">
        <p14:creationId xmlns:p14="http://schemas.microsoft.com/office/powerpoint/2010/main" val="15279860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함수는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function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키워드를 사용하여 정의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function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함수 이름을 쓰고 처리할 코드를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{ }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안에 기술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A25706-1F32-4C1C-A558-051B205B6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09" y="2581712"/>
            <a:ext cx="70770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9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function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 하나는 생략할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C8F8A0-29B4-4C63-BCDE-976B68791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53" y="2288097"/>
            <a:ext cx="7077075" cy="182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AB374-7772-4F98-A67D-C27F38864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52" y="4253655"/>
            <a:ext cx="70770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63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방식 모두 동일한 효과를 가짐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책에서는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function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키워드를 생략한 마지막 방법을 사용하도록 하겠음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방식이 일반적으로 가장 많이 사용</a:t>
            </a:r>
          </a:p>
        </p:txBody>
      </p:sp>
    </p:spTree>
    <p:extLst>
      <p:ext uri="{BB962C8B-B14F-4D97-AF65-F5344CB8AC3E}">
        <p14:creationId xmlns:p14="http://schemas.microsoft.com/office/powerpoint/2010/main" val="30178004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함수를 사용할 때는 다른 명령어를 호출하는 것과 비슷하게 함수 이름을 기술하면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homesize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셸 함수를 정의하고 호출하고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C5A09-73AE-482F-A3B3-9F3909692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90" y="2528188"/>
            <a:ext cx="7134225" cy="1952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9A7CC4-3C9F-4C3E-B77B-33F1D11C8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57" y="4479939"/>
            <a:ext cx="70389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938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실행하면 정의한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homesize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호출되어 결과적으로 현재 시간과 홈 디렉터리의 사용량이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4692C-E13D-4CFA-AB25-B5EEE3477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086" y="2489913"/>
            <a:ext cx="70485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52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코드에서 셸 함수는 반드시 호출하기 전에 정의해야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정의 전에 함수를 호출하면 에러가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D906F8-FB1C-4B20-A041-755EB07E7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33" y="2579952"/>
            <a:ext cx="4800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86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92576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주석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스크립트에서는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#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주석을 남김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#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행의 첫 부분에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써놓으면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행 전체가 주석이 되며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중간에 쓰면 이후 부분이 주석이 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75C6DB-0F45-4C70-83DF-BEAD89689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74" y="2615268"/>
            <a:ext cx="27908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1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안에서의 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안에서도 위치 파라미터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$1, $2...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위치 파라미터에는 커맨드 라인의 인자가 아니라 함수의 인자 값이 대입</a:t>
            </a:r>
          </a:p>
        </p:txBody>
      </p:sp>
    </p:spTree>
    <p:extLst>
      <p:ext uri="{BB962C8B-B14F-4D97-AF65-F5344CB8AC3E}">
        <p14:creationId xmlns:p14="http://schemas.microsoft.com/office/powerpoint/2010/main" val="22276987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안에서의 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스크립트를 통해 동작을 확인해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9D29A0-2D76-44AD-9A60-59D66B9D3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24" y="2275250"/>
            <a:ext cx="6369036" cy="431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187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안에서의 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결과를 보면 커맨드 라인에 아무것도 지정하지 않았지만 함수를 호출할 때 지정한 인자 값이 위치 파라미터에 대입되어 있는 것을 알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D1330A-8BE0-4D5E-80AE-A3F13192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42" y="2301991"/>
            <a:ext cx="7077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058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6C2E704-39A1-4807-8FB7-DC95AA746950}"/>
              </a:ext>
            </a:extLst>
          </p:cNvPr>
          <p:cNvSpPr txBox="1">
            <a:spLocks/>
          </p:cNvSpPr>
          <p:nvPr/>
        </p:nvSpPr>
        <p:spPr>
          <a:xfrm>
            <a:off x="597117" y="151722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16-6 </a:t>
            </a:r>
            <a:r>
              <a:rPr lang="ko-KR" altLang="en-US" sz="1600" dirty="0"/>
              <a:t>셸 함수 안에서의 위치 파라미터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F37B3D-3D22-40FC-A6C9-8BCFEAF12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4" y="1917588"/>
            <a:ext cx="32194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047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942545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안에서의 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안에서는 함수를 호출할 때 인자가 위치 파라미터에 대입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함수 이름이 아니라 여전히 셸 스크립트의 이름이 들어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위치 파라미터가 아니라 특수 파라미터에 해당</a:t>
            </a:r>
          </a:p>
        </p:txBody>
      </p:sp>
    </p:spTree>
    <p:extLst>
      <p:ext uri="{BB962C8B-B14F-4D97-AF65-F5344CB8AC3E}">
        <p14:creationId xmlns:p14="http://schemas.microsoft.com/office/powerpoint/2010/main" val="1702482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8115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함수의 종료 상태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함수도 종료 상태를 반환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셸 함수 안에서 마지막으로 실행한 명령어의 종료 상태가 셸 함수의 종료 상태가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명시적으로 종료 상태의 값을 반환하려면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return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 안에서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return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실행되면 셸 함수의 처리가 종료되고 호출한 곳으로 실행 흐름이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돌아감</a:t>
            </a:r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BB798A-53D2-4B28-979C-DBB67C26A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75" y="3072273"/>
            <a:ext cx="7048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64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16.7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0" y="1623595"/>
            <a:ext cx="774959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함수의 종료 상태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 함수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checkparam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호출할 때 인자를 지정하지 않으면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반환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셀 함수를 호출한 뒤에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$?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종료 상태를 확인하면 함수가 반환한 종료 상태를 확인할 수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22A527-6988-44FF-BA6A-626559370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54" y="3009026"/>
            <a:ext cx="21431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1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주석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주석 안에는 어떤 내용이 있어도 실행되지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일시적으로 명령어를 실행하지 않도록 할 때 주석으로 만들기도 하는데 이를 코멘트 아웃이라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코멘트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아웃되어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실행되지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044F6D-9664-4111-AAA4-5E9FC866D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19" y="2805768"/>
            <a:ext cx="20383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16.2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변수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2667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스크립트에서도 일반 프로그래밍 언어처럼 변수를 사용하여 값을 저장할 수 있는데 이를 셸 변수라고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이미 몇 가지 셸 변수를 다뤄 왔음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프롬프트를 설정하기 위해 사용했던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PS1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셸 변수이고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환경 변수도 셸 변수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91BC90-3B34-4CEB-8C5F-998744DB2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25" y="3040572"/>
            <a:ext cx="14763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6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예와 같이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값이라는 형식으로 셸 변수에 값을 대입</a:t>
            </a:r>
          </a:p>
          <a:p>
            <a:pPr lvl="1"/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참조하려면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앞에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붙여야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스크립트가 변수를 값으로 변환하여 스크립트를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예는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appdir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출력하고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DDF8E2-AC29-4F22-86DC-117BBD432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21" y="3126997"/>
            <a:ext cx="71342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42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var.sh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실행하면 다음과 같이 셸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appdir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값이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AFB142-A1FB-4D0C-B871-DE0BA3C80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702" y="2292467"/>
            <a:ext cx="7086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84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88E121B-0DA1-45AA-AC04-4428FC2A2DA4}"/>
              </a:ext>
            </a:extLst>
          </p:cNvPr>
          <p:cNvSpPr txBox="1">
            <a:spLocks/>
          </p:cNvSpPr>
          <p:nvPr/>
        </p:nvSpPr>
        <p:spPr>
          <a:xfrm>
            <a:off x="424296" y="736556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셸 스크립트의 기초 지식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E8C015-216A-4E74-81A3-D5B1D87D27FE}"/>
              </a:ext>
            </a:extLst>
          </p:cNvPr>
          <p:cNvSpPr/>
          <p:nvPr/>
        </p:nvSpPr>
        <p:spPr>
          <a:xfrm>
            <a:off x="2159892" y="1592849"/>
            <a:ext cx="5306309" cy="4932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스크립트란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16.2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선택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16.3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 작성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16.4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 실행 형식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16.5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 배치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16.6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 배치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>
                    <a:lumMod val="5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16.7</a:t>
            </a:r>
            <a:r>
              <a:rPr lang="en-US" altLang="ko-KR" sz="20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셸 스크립트 배치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76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 변수를 사용할 때 주의해야 할 점이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특히 다른 프로그래밍 언어에 익숙한 사람일수록 실수하기 쉬운 부분도 있으니 주의 깊게 보기 바람</a:t>
            </a:r>
          </a:p>
        </p:txBody>
      </p:sp>
    </p:spTree>
    <p:extLst>
      <p:ext uri="{BB962C8B-B14F-4D97-AF65-F5344CB8AC3E}">
        <p14:creationId xmlns:p14="http://schemas.microsoft.com/office/powerpoint/2010/main" val="53667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대입할 때는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붙이지 않는다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변수에 값을 대입할 때는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붙이지 않아야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다음과 같이 작성하면 에러가 발생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참조할 때만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앞에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붙여야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BC5875-06CF-4884-803F-3AE02028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54" y="2866676"/>
            <a:ext cx="2295525" cy="285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4F9A19F-5159-4409-8963-2BEC82F97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94" y="3733428"/>
            <a:ext cx="238125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29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많은 프로그래밍 언어에서는 변수에 값을 대입할 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양옆에 공백을 넣을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스크립트에서는 공백이 허용되지 않음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양옆에 공백을 넣으면 에러가 발생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프로그래밍 언어에 익숙한 사람일수록 이 부분에 주의해야 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4335D8-8FDB-4AEF-AD97-6DE1A86AC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80" y="2868948"/>
            <a:ext cx="23526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2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5865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변수명에 사용할 수 있는 문자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변수명에 사용할 수 있는 문자는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알파벳과 숫자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언더스코어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(_)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숫자는 첫 글자로 사용할 수 없음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글자에는 알파벳이나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언더스코어만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사용할 수 있음</a:t>
            </a:r>
          </a:p>
          <a:p>
            <a:pPr lvl="1"/>
            <a:endParaRPr lang="ko-KR" altLang="en-US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사용할 수 있는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appdir1, al3_box, _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tmp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SEOUL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</a:p>
          <a:p>
            <a:pPr marL="457200" lvl="1" indent="0">
              <a:buNone/>
            </a:pP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   사용할 수 없는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변수명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1appdir, my-app, that’s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알파벳은 대소문자 모두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환경 변수에는 대문자를 사용하고 그 외의 일반 변수에는 소문자를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책에서도 기본적으로 소문자로 변수를 정의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752987-FB36-48B5-AF9C-0C9808F53A3A}"/>
              </a:ext>
            </a:extLst>
          </p:cNvPr>
          <p:cNvSpPr/>
          <p:nvPr/>
        </p:nvSpPr>
        <p:spPr>
          <a:xfrm>
            <a:off x="1359017" y="3447877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071CF5-8938-457B-9F12-04763CF8642C}"/>
              </a:ext>
            </a:extLst>
          </p:cNvPr>
          <p:cNvSpPr/>
          <p:nvPr/>
        </p:nvSpPr>
        <p:spPr>
          <a:xfrm>
            <a:off x="1360415" y="3726112"/>
            <a:ext cx="67112" cy="671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변수를 명확히 구분한다</a:t>
            </a: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문자열을 연결하고 싶을 때는 문자열까지 변수 이름에 포함되어 해석되지 않도록 주의해야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_backup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문자열을 붙여서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residue.dat_backup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문자열을 얻고 싶은 경우를 생각해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(sep_var.sh)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문자열을 잘못 연결한 예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3F7B1B-4FDF-4DCD-B3ED-7CCB3F857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35" y="3582274"/>
            <a:ext cx="7086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스크립트를 실행하면 아무것도 표시되지 않음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DBF51-0B46-43B9-AC61-82315A931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01" y="2262319"/>
            <a:ext cx="70580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8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filename_backup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변수는 존재하지 않기 때문임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변수명을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{ }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감싸주면 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4760BA-5598-4330-9BC0-A550F9CA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32" y="2519362"/>
            <a:ext cx="71056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55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16.2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 사용 시 주의점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residue.dat_backup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파일 이름이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3A45E-DEE3-4D90-98A4-A0651A141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25" y="2279097"/>
            <a:ext cx="70866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0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16.3 </a:t>
            </a:r>
            <a:r>
              <a:rPr lang="ko-KR" altLang="en-US" sz="26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쿼팅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6842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16.3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9154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배시에서는 공백을 기준으로 명령어 인자를 구분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다음처럼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명령어에 파일 두 개를 인자로 지정하면 각각의 내용이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my file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같이 공백을 포함하는 문자열을 인자 하나로 지정하고 싶다면 작은따옴표나 큰따옴표로 감싸면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감싸준 문자열 안에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공백이 있어도 한 단어로 인식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26753C-9D30-453D-AEA3-7902D68C5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69" y="2558773"/>
            <a:ext cx="1524000" cy="3143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9CB9FF-808E-4EE3-97F8-3D182FF30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69" y="3932502"/>
            <a:ext cx="12287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3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16.1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셸 스크립트의 기본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7257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16.3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정규 표현식에서도 셸이 메타 문자를 해석하지 않도록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(quoting)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 주었음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 *가 셸의 와일드카드로 인식되지 않도록 작은따옴표로 감쌌음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이처럼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쿼팅하면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공백이나 메타 문자를 의도한 대로 사용할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D4A94D-3783-46C9-B7F6-9FF20B84B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14" y="2528844"/>
            <a:ext cx="21050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3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16.3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안에서 변수 확장하기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쿼팅할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때는 작은따옴표 혹은 큰따옴표를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비슷해 보이지만 두 방식에는 커다란 차이가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작은따옴표 안의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특별한 의미를 가지지 않는 일반 문자로 취급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큰따옴표 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시작하는 변수가 값으로 치환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곧 배울 명령어 치환이 실행되는 것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503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16.3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안에서 변수 확장하기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예를 보면 같은 문자열을 작은따옴표와 큰따옴표로 감쌌음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DECF81-564E-402E-92F6-851B1987C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70" y="2267430"/>
            <a:ext cx="71342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1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16.3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23094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안에서 변수 확장하기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실행하면 다음과 같이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863ECC-61C8-438E-9FDB-800C00330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81" y="2283541"/>
            <a:ext cx="71437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22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16.3 </a:t>
            </a:r>
            <a:r>
              <a:rPr lang="ko-KR" altLang="en-US" sz="3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endParaRPr lang="ko-KR" altLang="en-US" sz="3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5798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쿼팅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안에서 변수 확장하기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작은따옴표를 사용할 때는 변수 확장이 이뤄지지 않아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$country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문자열이 그대로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큰따옴표를 사용했을 때는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변숫값인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Korea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출력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문자 그대로 출력하려면 작은따옴표를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변숫값을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출력하려면 큰따옴표를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큰따옴표를 사용할 때도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붙이면 문자 그대로 출력할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351E9-4822-41AB-AE93-80016DC6C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09" y="3378666"/>
            <a:ext cx="24669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30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16.4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명령어 치환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967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57986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작성하다 보면 명령어의 출력 결과를 이용하고 싶을 때가 생김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명령어 치환이라는 기능을 사용하면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실행하고 출력된 결과를 취득할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$()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형식으로 괄호 안에 실행하려는 명령어를 작성하면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작성한 명령어를 실행하고 출력되는 표준 출력으로 치환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842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일자를 출력하는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date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명령어를 사용하여 명령어 치환의 예를 살펴보자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date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명령어는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+%Y-%m-%d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인자를 지정하면 날짜를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YYYY-MM-DD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형식으로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9065D-2503-428C-B227-8522F7998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47" y="2771775"/>
            <a:ext cx="71628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5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출력된 현재 날짜를 셸 스크립트에서 문자열로 다루려면 다음과 같이 명령어 치환을 사용해야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현재 일자로 파일을 만드는 셸 스크립트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F6F015-7C9B-4B6F-978F-1A417FF8C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72" y="2779421"/>
            <a:ext cx="70961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0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코드에서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현재 날짜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(2021-05-23)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대입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후에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touch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파일을 만듦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날짜를 이름으로 하는 빈 파일이 만들어짐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today_date.sh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실행한 후 파일 목록을 살펴보면 현재 날짜로 파일이 만들어진 것을 확인할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542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167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스크립트는 기본적으로 실행하고 싶은 명령어를 파일에 입력한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명령어를 입력하면 차례로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다음 셸 스크립트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(rootls.sh)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echo, cd, 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차례로 입력되어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BBBD7E-9D98-4710-A776-90835F289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61" y="3039810"/>
            <a:ext cx="71532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치환은 큰따옴표 안에서도 사용할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안에서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date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결과를 치환하고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언제 실행해도 현재 날짜가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C9D835-3FBE-4B0F-B596-5E995B0E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10" y="2853174"/>
            <a:ext cx="71056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5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치환을 사용하는 또 다른 방법으로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백쿼트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(`)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동작 방식은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$()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61666E-4C15-4BCD-B97B-41B829367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08" y="2558424"/>
            <a:ext cx="71532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9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16.4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백쿼트는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$()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비해 시작과 끝 위치를 파악하기 어렵다는 단점이 있음 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치환에서 명령어 치환을 다시 사용하려면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붙여야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이유로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백쿼트보다는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$()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사용하는 것이 좋음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483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16.5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위치 파라미터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736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대부분의 리눅스 명령어는 인자를 받음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셀 스크립트에서는 위치 파라미터라는 셸 변수를 사용해 전달받은 인자를 다룰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$1, $2, $3...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숫자를 이름으로 하는 변수로 셀 스크립트를 실행할 때 지정한 인자가 각각 할당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그림을 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셸 스크립트의 이름이 할당된 것을 알 수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위치 파라미터와 비슷해 보이지만 특수 파라미터에 해당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8809F92-0272-4564-AD3E-0138104A5914}"/>
              </a:ext>
            </a:extLst>
          </p:cNvPr>
          <p:cNvSpPr txBox="1">
            <a:spLocks/>
          </p:cNvSpPr>
          <p:nvPr/>
        </p:nvSpPr>
        <p:spPr>
          <a:xfrm>
            <a:off x="597117" y="33040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16-1 </a:t>
            </a:r>
            <a:r>
              <a:rPr lang="ko-KR" altLang="en-US" sz="1600" dirty="0"/>
              <a:t>커맨드 라인 인자와 위치 파라미터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3FD357-F0C6-4C0C-84C5-414D44A1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4" y="3696055"/>
            <a:ext cx="32956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00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파라미터의 사용법을 알아보자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parameters.sh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스크립트로 설명을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이어가겠음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96DCF-8CE1-43BB-B2F3-E021B767D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950" y="2567511"/>
            <a:ext cx="70675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28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문자를 그대로 출력하기 위해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붙인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셸 스크립트를 다음과 같이 인자를 지정하여 실행해 보자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C2C7C-A715-4486-9FA7-4C5253CB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900" y="2629205"/>
            <a:ext cx="71056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98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결과를 보면 알 수 있듯이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셸 스크립트의 이름이 대입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$1, $2...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셸 스크립트를 실행할 때 지정한 인자가 대입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세 개를 지정했기 때문에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$4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$5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빈 값이 대입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487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인자로 와일드카드 *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지정하면 확장한 값이 셸 스크립트에 전달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예에서는 *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와일드카드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확장되어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file1, file2, parameters.sh, test.txt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인자가 전달된 것을 알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7BF7D-2F2F-4316-8B98-FC526E6E4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23" y="2280188"/>
            <a:ext cx="6834275" cy="33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6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개수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스크립트를 실행할 때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지정한 인자 개수는 특수 파라미터인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$#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참조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실행한 스크립트에서 가장 마지막 행에 코드를 추가한 뒤 실행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A62201-9345-4C96-B802-C8CF57FDE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44" y="2593771"/>
            <a:ext cx="71056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00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167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셀 스크립트를 실행하면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echo, cd, 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실행되어 다음처럼 루트 디렉터리의 파일 목록이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1E3A0-556B-4518-9BEE-F4EC45EA6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16" y="2536184"/>
            <a:ext cx="70770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3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개수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인자를 지정해 실행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개수가 출력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$#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스크립트에 전달된 인자 개수를 확인하는 용도로 많이 사용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2553B6-0CFF-4D79-BF85-B201BF852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47" y="2277960"/>
            <a:ext cx="7086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86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전체 조회하기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파라미터를 사용하면 자동으로 분할된 인자를 참조할 수 있음</a:t>
            </a: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인자를 분할하지 않은 채 전체를 참조하고 싶다면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#@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혹은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$*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</a:t>
            </a:r>
            <a:endParaRPr lang="en-US" altLang="ko-KR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인자 전체를 참조하는 셸 스크립트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스크립트로 동작을 확인해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93047-ADBF-4024-AB9B-9BB071745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4" y="3091169"/>
            <a:ext cx="70961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12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전체 조회하기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다음과 같이 인자를 지정해 셀 스크립트를 실행해 보자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결과를 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$*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같은 결과를 출력한 것으로 보임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표현에는 큰 차이가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850A09-5CAF-49FE-A784-B92C44EA9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7" y="2276563"/>
            <a:ext cx="71151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302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4120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전체 조회하기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개수가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$1 $2 ... $N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각 위치 파라미터가 문자열로 전개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$*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$1 $2 ... $N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한 문자열로 전개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대부분의 경우 인자를 하나씩 취득해서 처리하기 때문에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많이 사용되며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$*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사용되는 경우는 거의 없음</a:t>
            </a:r>
          </a:p>
        </p:txBody>
      </p:sp>
    </p:spTree>
    <p:extLst>
      <p:ext uri="{BB962C8B-B14F-4D97-AF65-F5344CB8AC3E}">
        <p14:creationId xmlns:p14="http://schemas.microsoft.com/office/powerpoint/2010/main" val="1857381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인자 전체 조회하기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예는 입력 받은 인자를 그대로 지정하여 다른 명령어를 실행하는 셸 스크립트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스크립트에서는 환경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LANG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설정하여 영문 환경으로 다른 명령어를 실행하고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이러한 용도의 셸 스크립트를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래퍼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(wrapper)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예처럼 다른 명령어에 인자를 그대로 전달할 때는 셸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$@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C742D-E9E1-49E1-B546-A014C974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78" y="3062681"/>
            <a:ext cx="16954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20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16.5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위치 파라미터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D255178-1B40-4ED5-982E-A60D0CB91445}"/>
              </a:ext>
            </a:extLst>
          </p:cNvPr>
          <p:cNvSpPr txBox="1">
            <a:spLocks/>
          </p:cNvSpPr>
          <p:nvPr/>
        </p:nvSpPr>
        <p:spPr>
          <a:xfrm>
            <a:off x="597117" y="14920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16-1 </a:t>
            </a:r>
            <a:r>
              <a:rPr lang="ko-KR" altLang="en-US" sz="1600" dirty="0"/>
              <a:t>커맨드 라인 인자와 관련된 셸 변수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A53F6F-EC0C-43E7-A3BF-D55D317D7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3" y="1858864"/>
            <a:ext cx="70866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0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89CCA9A1-4559-48FE-BEDB-20EF46498C71}"/>
              </a:ext>
            </a:extLst>
          </p:cNvPr>
          <p:cNvSpPr txBox="1">
            <a:spLocks/>
          </p:cNvSpPr>
          <p:nvPr/>
        </p:nvSpPr>
        <p:spPr>
          <a:xfrm>
            <a:off x="424296" y="2607303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en-US" altLang="ko-KR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16.6 </a:t>
            </a:r>
            <a:r>
              <a:rPr lang="ko-KR" altLang="en-US" sz="26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제어 구조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1614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배시에서도 일반 프로그래밍 언어처럼 값에 의한 조건 분기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처리를 기술할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제어 구조라고 하며 프로그래밍의 기본이 되는 중요한 개념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스크립트에서는 제어 구조를 사용하기 위해 복합 명령어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(compound command)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자주 사용되는 복합 명령어인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if, for, case, while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알아보자</a:t>
            </a:r>
          </a:p>
        </p:txBody>
      </p:sp>
    </p:spTree>
    <p:extLst>
      <p:ext uri="{BB962C8B-B14F-4D97-AF65-F5344CB8AC3E}">
        <p14:creationId xmlns:p14="http://schemas.microsoft.com/office/powerpoint/2010/main" val="522069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주어진 조건을 평가하여 참인지 거짓인지에 따라 처리를 분기하는 제어 구조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if-bin.sh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통해 동작을 살펴보자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if-bin.sh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커맨드 라인 인자가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OK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EAD280-10B2-4681-A5C9-420B8DBD9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69" y="2859116"/>
            <a:ext cx="70866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33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5073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코드는 문법을 잘 몰라도 어느 정도 동작을 예측할 수 있을 것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"$1" = "bin" ]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조건식에 해당하여 첫 번째 인자가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bin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인지를 판정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맞으면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OK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출력하고 아니면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NG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출력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셸 스크립트에서는 들여쓰기로 탭이나 공백을 사용할 수 있으며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들여쓰지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않는다고 해서 에러가 발생하지는 않음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287F4-90E7-4C0C-9B18-8956BBB51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80" y="2876375"/>
            <a:ext cx="7086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6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167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여러 명령어를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연결하면 다음과 같이 한 행으로 입력할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 빈 행은 무시됨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코드의 가독성을 위해 적절히 빈 행을 넣기도 하며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셔뱅에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이어 빈 행 넣는 경우가 많음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B5681F-972D-4905-8F39-1ADBE60C7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38" y="2283379"/>
            <a:ext cx="70770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20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5073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문법상의 주의점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문을 사용할 때 주의할 점이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기본적으로 조건식에 이어 세미콜론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(;)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붙여야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세미콜론을 생략하면 에러가 발생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110998-59FD-4877-BB08-2EF06FBC8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72" y="3152775"/>
            <a:ext cx="30575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83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5073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then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다음 행에 기재하면 세미콜론을 생략할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[]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전후에 반드시 공백이 있어야 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CB118-EFC3-4D6A-9854-D7F97636F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4" y="2278048"/>
            <a:ext cx="5743575" cy="590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EB4B1D-AC38-4259-8CB3-B3E1E44F3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4" y="3468936"/>
            <a:ext cx="49244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3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5073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오는 것은 조건식이 아니라 명령어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많은 프로그래밍 언어에서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오는 것은 조건식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앞선 예에서도 마치 조건식이 사용된 것처럼 보였을 것</a:t>
            </a:r>
          </a:p>
        </p:txBody>
      </p:sp>
    </p:spTree>
    <p:extLst>
      <p:ext uri="{BB962C8B-B14F-4D97-AF65-F5344CB8AC3E}">
        <p14:creationId xmlns:p14="http://schemas.microsoft.com/office/powerpoint/2010/main" val="41152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5073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스크립트에서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 뒤에 오는 것은 조건식이 아니라 명령어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문의 사용법을 정리하면 다음과 같음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D16EFB-8670-403B-A869-29BF7D6DA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80" y="2573586"/>
            <a:ext cx="70580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5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450739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서식을 보면 알 수 있듯이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만날 때까지 차례로 명령어의 결과를 확인하며 분기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elif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else if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의미하며 추가로 분기를 기술할 때 사용하며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else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모든 명령어가 거짓일 때 분기</a:t>
            </a:r>
          </a:p>
          <a:p>
            <a:pPr lvl="1"/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elif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else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생략할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38647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살펴본 예에서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오는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"$1" = "bin" ]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마치 조건식처럼 보였을 것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사실은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ko-KR" altLang="en-US" sz="1600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내장 명령어에 해당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확인해 보자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[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단순한 괄호가 아니라 명령어이며 이어서 이어지는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"$1", =, "bin", ]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전부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인자로 전달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뒤에는 반드시 공백이 있어야 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7B5E0A-9977-417D-BC79-5319604A5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8" y="2842513"/>
            <a:ext cx="7086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095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2257A56-57D1-4965-A163-A40BF657F8B0}"/>
              </a:ext>
            </a:extLst>
          </p:cNvPr>
          <p:cNvSpPr txBox="1">
            <a:spLocks/>
          </p:cNvSpPr>
          <p:nvPr/>
        </p:nvSpPr>
        <p:spPr>
          <a:xfrm>
            <a:off x="597117" y="14920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16-2 </a:t>
            </a:r>
            <a:r>
              <a:rPr lang="ko-KR" altLang="en-US" sz="1600" dirty="0"/>
              <a:t>명령어의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95FFE3-ADA3-4006-8721-C450C15A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5" y="1892420"/>
            <a:ext cx="2857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21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명령어의 결과를 바탕으로 분기하는데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이해하기 위해서는 먼저 명령어의 종료 상태에 대해 알아야 함</a:t>
            </a:r>
          </a:p>
        </p:txBody>
      </p:sp>
    </p:spTree>
    <p:extLst>
      <p:ext uri="{BB962C8B-B14F-4D97-AF65-F5344CB8AC3E}">
        <p14:creationId xmlns:p14="http://schemas.microsoft.com/office/powerpoint/2010/main" val="367090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종료 상태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모든 명령어는 종료 상태라고 부르는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정숫값을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반환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값은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$?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셸 변수로 확인할 수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종료 상태를 확인해 보자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일반적으로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정상 종료하면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0,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에러가 발생하면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이외의 값을 반환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2D8661-9148-4257-B91C-D82AAD59A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94" y="3121317"/>
            <a:ext cx="70675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8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셸 스크립트로 명령어의 종료 상태를 확인해 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dummry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존재하지 않는 파일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89A5EA-3698-4E57-B7D8-EFE866E7B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48" y="2529305"/>
            <a:ext cx="71151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167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커맨드 라인을 여러 행에 표기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커맨드 라인이 길어질 경우에는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행 끝에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입력하면 여러 행에 걸쳐 입력할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사람이 보기에는 여러 행으로 나눠져 있지만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스크립트는 한 행으로 인식</a:t>
            </a:r>
          </a:p>
        </p:txBody>
      </p:sp>
    </p:spTree>
    <p:extLst>
      <p:ext uri="{BB962C8B-B14F-4D97-AF65-F5344CB8AC3E}">
        <p14:creationId xmlns:p14="http://schemas.microsoft.com/office/powerpoint/2010/main" val="3518116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셸 스크립트를 실행한 결과는 다음과 같음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969FCD-537D-4AE5-B51A-5DC591F43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13" y="2311779"/>
            <a:ext cx="7086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61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존재하는 디렉터리를 지정했으므로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출력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이어서 실행한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존재하지 않는 파일을 지정했으므로 에러가 발생하여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출력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ls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매뉴얼을 확인하면 접근할 수 없는 파일을 지정했을 때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반환된다고 나와있음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$?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명령어의 종료 상태를 확인할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99873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종료 상태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명령어는 인자로 전달된 조건식을 판정하여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참이면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외에는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아닌 종료 상태를 반환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일반 명령어이므로 셸 커맨드 라인에서 직접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"$1" = "bin" ]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같이 실행할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실행해 보면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값이 아무것도 지정되지 않아서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14523E-AB02-49E7-A847-CAC7CE6E7E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192" y="3410125"/>
            <a:ext cx="71151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91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문은 단순히 지정된 명령어를 실행하여 종료 상태가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참으로 판단하고 그 외에는 거짓으로 판단함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81450DE-C5D0-4472-BBBA-1916FA5D7CE4}"/>
              </a:ext>
            </a:extLst>
          </p:cNvPr>
          <p:cNvSpPr txBox="1">
            <a:spLocks/>
          </p:cNvSpPr>
          <p:nvPr/>
        </p:nvSpPr>
        <p:spPr>
          <a:xfrm>
            <a:off x="597117" y="249034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16-3 if </a:t>
            </a:r>
            <a:r>
              <a:rPr lang="ko-KR" altLang="en-US" sz="1600" dirty="0"/>
              <a:t>문이 명령어 결과의 참과 거짓을 판단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6A7492-EAF2-4C51-859A-9E722F07A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76" y="2890711"/>
            <a:ext cx="4050367" cy="35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1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아닌 다른 명령어를 입력할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사용하고 있음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지정한 패턴이 검색된 경우에만 종료 상태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반환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etc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/passwd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문자열이 있으면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bash found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문자열을 출력하는 스크립트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15D7B8-98D9-402C-A689-7DD950C17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764" y="3329206"/>
            <a:ext cx="7124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48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 위 코드에서는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-q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사용해 검색 결과를 출력하지 않았음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종료 상태만 필요한 경우를 위해 일부 명령어에는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quiet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모드를 위한 옵션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(-q)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존재함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309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문의 동작 원리를 알게 되었으니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명령어의 조건식에서 사용할 수 있는 연산자를 살펴보자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연산자에는 두 문자열의 일치 여부를 확인하는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외에도 다양한 연산자가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465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리눅스의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유사한 기능을 제공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유일한 차이점은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사용할 때는 마지막 인자로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지정하지 않아도 된다는 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두 표현은 동일한 의미를 가짐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가독성의 이유로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더 많이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여기서는 부르기 쉽도록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[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합쳐서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명령어라 지칭하도록 하겠음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CF79EE-9ABD-4584-B93C-C394210A3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71" y="3053461"/>
            <a:ext cx="2305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9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 비교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문자열을 비교하는 연산자를 소개하겠음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str1, str2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임의의 문자열을 의미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877C186-53AC-48A5-AF59-F630FE4C0E8E}"/>
              </a:ext>
            </a:extLst>
          </p:cNvPr>
          <p:cNvSpPr txBox="1">
            <a:spLocks/>
          </p:cNvSpPr>
          <p:nvPr/>
        </p:nvSpPr>
        <p:spPr>
          <a:xfrm>
            <a:off x="597117" y="261618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16-2 </a:t>
            </a:r>
            <a:r>
              <a:rPr lang="ko-KR" altLang="en-US" sz="1600" dirty="0"/>
              <a:t>문자열에 관한 평가 연산자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20419-328A-49DF-B815-CCC0A29FC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6" y="2974601"/>
            <a:ext cx="3981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08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2509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먼저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-z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지정한 문자열이 빈 문자열이면 참이 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변수에 값이 할당되었는지를 확인할 때 사용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 스크립트는 인자로 전달받은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filename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값이 비었는지 확인하여 비어 있으면 기본값인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default.dat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지정함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 비교는 인자로 값이 전달되지 않았을 때 기본값을 지정하는 용도로도 많이 사용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92257-BA69-4569-907C-A153CAD98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15" y="2611948"/>
            <a:ext cx="52863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167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rootdir.sh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echo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여러 행으로 나눠서 입력한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797402-9749-4756-A11F-8A3BCEB24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41" y="2235097"/>
            <a:ext cx="71437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883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25098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정수 비교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정숫값을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비교하는 연산자를 알아보겠음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표에서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int1, int2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임의의 정수를 의미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503AEBC-3D98-4577-B1F3-7F0CA491FDE6}"/>
              </a:ext>
            </a:extLst>
          </p:cNvPr>
          <p:cNvSpPr txBox="1">
            <a:spLocks/>
          </p:cNvSpPr>
          <p:nvPr/>
        </p:nvSpPr>
        <p:spPr>
          <a:xfrm>
            <a:off x="597117" y="286785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16-3 </a:t>
            </a:r>
            <a:r>
              <a:rPr lang="ko-KR" altLang="en-US" sz="1600" dirty="0"/>
              <a:t>정수에 관한 비교 연산자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29875B-B903-4B03-9155-B29C1764C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26" y="3217179"/>
            <a:ext cx="39433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374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2443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lt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연산자를 사용하여 두 인자의 값을 비교하여 보다 큰 값을 셸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max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할당하는 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스트립트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AE94F3-5241-45B9-A2B3-438C5F709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93" y="2510580"/>
            <a:ext cx="71151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5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2443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정수를 비교하는 연산자는 정수만 다룬다는 점에 주의해야 함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소수점이 포함된 값을 지정하면 에러가 발생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9F2DE-52DA-49EF-BF7D-0C8178391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72" y="2599002"/>
            <a:ext cx="70675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34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2443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속성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이어서 파일의 속성을 평가하는 연산자를 알아보자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종류가 많기 때문에 여기서는 자주 사용되는 것만 소개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더 자세한 내용은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매뉴얼에서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CONDITIONALEXPRESSION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참고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452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BD5D65-33F4-4FC7-B70E-57B69DDE130A}"/>
              </a:ext>
            </a:extLst>
          </p:cNvPr>
          <p:cNvSpPr txBox="1">
            <a:spLocks/>
          </p:cNvSpPr>
          <p:nvPr/>
        </p:nvSpPr>
        <p:spPr>
          <a:xfrm>
            <a:off x="597117" y="15004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16-4 </a:t>
            </a:r>
            <a:r>
              <a:rPr lang="ko-KR" altLang="en-US" sz="1600" dirty="0"/>
              <a:t>파일 속성에 관한 비교 연산자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1F1E68-7263-4C8E-A0AC-9B3845629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2" y="1867253"/>
            <a:ext cx="5181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166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5665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예는 셸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logdir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지정된 디렉터리가 존재하는지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연산자로 확인하여 메시지를 출력하는 스크립트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D77FFC-C8AA-4FA6-8336-278298C55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5" y="2473485"/>
            <a:ext cx="7096125" cy="2447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60163-FBA8-4A58-AF3F-C352C508E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495" y="4913021"/>
            <a:ext cx="70770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13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5665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 결합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 조건식을 지정할 때는 연산자를 결합할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다음은 연산자를 결합하는 방법을 정리한 표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75E1B56-C068-40F8-A852-52168D84E3CE}"/>
              </a:ext>
            </a:extLst>
          </p:cNvPr>
          <p:cNvSpPr txBox="1">
            <a:spLocks/>
          </p:cNvSpPr>
          <p:nvPr/>
        </p:nvSpPr>
        <p:spPr>
          <a:xfrm>
            <a:off x="597117" y="281752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표 </a:t>
            </a:r>
            <a:r>
              <a:rPr lang="en-US" altLang="ko-KR" sz="1600" dirty="0"/>
              <a:t>16-5 </a:t>
            </a:r>
            <a:r>
              <a:rPr lang="ko-KR" altLang="en-US" sz="1600" dirty="0"/>
              <a:t>결합 연산자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B2326C-B937-415F-9F98-6AC9E3D9D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62" y="3159159"/>
            <a:ext cx="70580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305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0832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예를 들어 ‘셸 변수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datadir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디렉터리이고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(-d),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그리고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(-a)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읽기 권한이 부여된 경우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(-r)’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같은 조건식은 다음과 같이 기술할 수 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6AC8679-3C49-41E1-AD39-B545CF2A283F}"/>
              </a:ext>
            </a:extLst>
          </p:cNvPr>
          <p:cNvSpPr txBox="1">
            <a:spLocks/>
          </p:cNvSpPr>
          <p:nvPr/>
        </p:nvSpPr>
        <p:spPr>
          <a:xfrm>
            <a:off x="597117" y="247357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16-4 </a:t>
            </a:r>
            <a:r>
              <a:rPr lang="ko-KR" altLang="en-US" sz="1600" dirty="0"/>
              <a:t>결합 연산자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AC174-DF24-4D08-B7D7-21837BC42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1" y="2873933"/>
            <a:ext cx="48101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96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55665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부정을 의미하여 다음과 같이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! -d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기술하면 디렉터리가 아닌 조건을 지정할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사용하면 조건식을 그룹화할 수 있음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-o(OR)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–a(AND)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우선순위가 높음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-a, -o, !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조합할 때 우선순위를 지정하기 위해 사용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B9FD11-D0FA-4303-B216-BF2AE15EA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73" y="2497036"/>
            <a:ext cx="38385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60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64054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‘셸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$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디렉터리이며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/home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etc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경우’를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표현하기 위해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-o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감쌌음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배시의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메타 문자이므로 탈출 문자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(\)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붙여주었음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CBC8D-A0BA-4AFD-BA12-0D14D7104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56" y="2502541"/>
            <a:ext cx="5276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16.1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기본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707652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스크립트에 입력하기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옵션이나 인자로 인해 하나의 커맨드 라인이 지나치게 길어질 때 여러 행에 나눠 입력하면 가독성을 좀 더 높일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셸을 사용할 때도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\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커맨드 라인을 여러 행에 나눠서 입력할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012697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||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||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사용하면 여러 명령어를 순차적으로 평가할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&amp;&amp;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입력하면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정상 종료하여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반환된 경우에만 명령어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실행</a:t>
            </a:r>
          </a:p>
        </p:txBody>
      </p:sp>
    </p:spTree>
    <p:extLst>
      <p:ext uri="{BB962C8B-B14F-4D97-AF65-F5344CB8AC3E}">
        <p14:creationId xmlns:p14="http://schemas.microsoft.com/office/powerpoint/2010/main" val="2025429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연산자로 보통 파일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존재를 확인하여 존재할 때만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cat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명령어가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보통 파일이란 디렉터리나 특수 파일이 아닌 일반 파일을 의미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위와 같은 조건 처리는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문을 사용해서 작성할 수도 있지만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사용하는 것이 훨씬 간결함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119947-5941-433C-889B-AD1E01F54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2810355"/>
            <a:ext cx="70866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79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||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||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같이 사용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이때는 반대로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종료 상태가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아니면 명령어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실행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정상 종료하지 않아야 명령어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실행</a:t>
            </a:r>
          </a:p>
        </p:txBody>
      </p:sp>
    </p:spTree>
    <p:extLst>
      <p:ext uri="{BB962C8B-B14F-4D97-AF65-F5344CB8AC3E}">
        <p14:creationId xmlns:p14="http://schemas.microsoft.com/office/powerpoint/2010/main" val="29298507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예에서는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연산자로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file.txt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존재 여부를 확인하고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존재하지 않아 종료 상태가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아니면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touch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파일을 만듦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02753-5F26-4089-80D0-C9FB9FE72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69" y="2541907"/>
            <a:ext cx="70866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167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사용하기</a:t>
            </a: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사용하면 여러 명령어의 종료 상태가 전부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AND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조건을 기술할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스크립트는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두 개를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&amp;&amp;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연결하여 셸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int1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3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크고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작으면 메시지를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9A2E9A-C0C0-4D82-90E2-D83B24B37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7" y="3261613"/>
            <a:ext cx="70866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91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11AA9D-2376-4989-9CA1-CD6E7CD8B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2" y="1977922"/>
            <a:ext cx="70961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897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문에는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test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 이외에도 다른 명령어를 쓸 수 있어서 여러 패턴의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grep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전부 만족하는 경우와 같은 조건을 지정할 수도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또한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if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문에서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||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사용하면 여러 명령어 중 하나의 종료 상태가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 경우와 같은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OR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조건을 지정할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예는 셸 변수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값이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home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혹은 </a:t>
            </a:r>
            <a:r>
              <a:rPr lang="en-US" altLang="ko-KR" sz="16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usr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메시지를 출력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7D6812-88BD-48EF-B15D-423C212BD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97" y="3285644"/>
            <a:ext cx="71247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65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DE5D92-105F-4632-A5E8-B495B4DE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94" y="1999157"/>
            <a:ext cx="70961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812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457200" lvl="1" indent="0">
              <a:buNone/>
            </a:pP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스크립트의 종료 상태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일반 명령어처럼 여러분이 작성한 셸 스크립트도 종료 상태를 반환할 수 있음</a:t>
            </a: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특별히 지정하지 않으면 </a:t>
            </a:r>
            <a:r>
              <a:rPr lang="ko-KR" altLang="en-US" sz="1600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셸 스크립트 중에서 마지막으로 실행한 명령어의 종료 상태가 해당 셸 스크립트의 종료 상태가 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967DF0E-EC9C-4286-B04C-9D2D4B08EE97}"/>
              </a:ext>
            </a:extLst>
          </p:cNvPr>
          <p:cNvSpPr txBox="1">
            <a:spLocks/>
          </p:cNvSpPr>
          <p:nvPr/>
        </p:nvSpPr>
        <p:spPr>
          <a:xfrm>
            <a:off x="597117" y="306919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dirty="0"/>
              <a:t>그림 </a:t>
            </a:r>
            <a:r>
              <a:rPr lang="en-US" altLang="ko-KR" sz="1600" dirty="0"/>
              <a:t>16-5 </a:t>
            </a:r>
            <a:r>
              <a:rPr lang="ko-KR" altLang="en-US" sz="1600" dirty="0"/>
              <a:t>셸 스크립트의 종료 상태는 마지막으로 실행한 명령어의 종료 상태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C619B7-4DE8-47DE-A18F-EAF37FB3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4" y="3450787"/>
            <a:ext cx="47910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704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31EFF-4CD4-4228-BBF1-1A9CB8874C98}"/>
              </a:ext>
            </a:extLst>
          </p:cNvPr>
          <p:cNvSpPr txBox="1">
            <a:spLocks/>
          </p:cNvSpPr>
          <p:nvPr/>
        </p:nvSpPr>
        <p:spPr>
          <a:xfrm>
            <a:off x="495674" y="705425"/>
            <a:ext cx="7641647" cy="63681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16.6 </a:t>
            </a:r>
            <a:r>
              <a:rPr lang="ko-KR" altLang="en-US" sz="3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제어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8F4C56-DFCE-468D-927D-AC2827C8376A}"/>
              </a:ext>
            </a:extLst>
          </p:cNvPr>
          <p:cNvSpPr txBox="1">
            <a:spLocks/>
          </p:cNvSpPr>
          <p:nvPr/>
        </p:nvSpPr>
        <p:spPr>
          <a:xfrm>
            <a:off x="496781" y="1623595"/>
            <a:ext cx="7892210" cy="46178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itest</a:t>
            </a:r>
            <a:r>
              <a:rPr lang="en-US" altLang="ko-KR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sz="18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명령어와 연산자</a:t>
            </a:r>
            <a:endParaRPr lang="en-US" altLang="ko-KR" sz="18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명시적으로 종료 상태를 지정하고 싶다면 </a:t>
            </a:r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사용해야 함</a:t>
            </a:r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sz="1600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exit </a:t>
            </a:r>
            <a:r>
              <a:rPr lang="ko-KR" altLang="en-US" sz="1600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명령어를 실행하면 셸 스크립트가 종료하면서 지정한 종료 상태가 반환</a:t>
            </a:r>
            <a:endParaRPr lang="ko-KR" altLang="en-US" sz="1600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A73EB-A5B6-4C5B-BE3B-0465BE161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33" y="2286393"/>
            <a:ext cx="71056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0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5790</TotalTime>
  <Words>4654</Words>
  <Application>Microsoft Office PowerPoint</Application>
  <PresentationFormat>화면 슬라이드 쇼(4:3)</PresentationFormat>
  <Paragraphs>837</Paragraphs>
  <Slides>146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146</vt:i4>
      </vt:variant>
    </vt:vector>
  </HeadingPairs>
  <TitlesOfParts>
    <vt:vector size="152" baseType="lpstr">
      <vt:lpstr>KoPub돋움체_Pro Bold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863</cp:revision>
  <dcterms:created xsi:type="dcterms:W3CDTF">2021-12-20T02:06:08Z</dcterms:created>
  <dcterms:modified xsi:type="dcterms:W3CDTF">2022-01-03T07:05:25Z</dcterms:modified>
</cp:coreProperties>
</file>